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92" r:id="rId2"/>
    <p:sldId id="337" r:id="rId3"/>
    <p:sldId id="343" r:id="rId4"/>
    <p:sldId id="310" r:id="rId5"/>
    <p:sldId id="309" r:id="rId6"/>
    <p:sldId id="299" r:id="rId7"/>
    <p:sldId id="322" r:id="rId8"/>
    <p:sldId id="316" r:id="rId9"/>
    <p:sldId id="336" r:id="rId10"/>
    <p:sldId id="333" r:id="rId11"/>
    <p:sldId id="334" r:id="rId12"/>
    <p:sldId id="317" r:id="rId13"/>
    <p:sldId id="318" r:id="rId14"/>
    <p:sldId id="319" r:id="rId15"/>
    <p:sldId id="320" r:id="rId16"/>
    <p:sldId id="321" r:id="rId17"/>
    <p:sldId id="324" r:id="rId18"/>
    <p:sldId id="325" r:id="rId19"/>
    <p:sldId id="326" r:id="rId20"/>
    <p:sldId id="327" r:id="rId21"/>
    <p:sldId id="330" r:id="rId22"/>
    <p:sldId id="331" r:id="rId23"/>
    <p:sldId id="338" r:id="rId24"/>
    <p:sldId id="339" r:id="rId25"/>
    <p:sldId id="332" r:id="rId26"/>
    <p:sldId id="340" r:id="rId27"/>
    <p:sldId id="346" r:id="rId28"/>
    <p:sldId id="352" r:id="rId29"/>
    <p:sldId id="345" r:id="rId30"/>
    <p:sldId id="344" r:id="rId31"/>
    <p:sldId id="348" r:id="rId32"/>
    <p:sldId id="349" r:id="rId33"/>
    <p:sldId id="350" r:id="rId34"/>
    <p:sldId id="35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/>
    <p:restoredTop sz="94647"/>
  </p:normalViewPr>
  <p:slideViewPr>
    <p:cSldViewPr snapToGrid="0" snapToObjects="1">
      <p:cViewPr>
        <p:scale>
          <a:sx n="135" d="100"/>
          <a:sy n="135" d="100"/>
        </p:scale>
        <p:origin x="3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50979-E9BC-5742-949E-B1C3B968995D}" type="datetimeFigureOut">
              <a:rPr kumimoji="1" lang="ko-KR" altLang="en-US" smtClean="0"/>
              <a:t>2018. 12. 16.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8C3D-8C1B-6148-A888-96EEEC81D30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6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35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993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09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70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2104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501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604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781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29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15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00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24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15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55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6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519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BC866-2E4F-3842-8263-60FEA7349072}" type="datetimeFigureOut">
              <a:rPr kumimoji="1" lang="ko-KR" altLang="en-US" smtClean="0"/>
              <a:t>2018. 12. 14.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D4B592-61A7-2A4E-89FA-621975E3AB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64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5-%ED%85%90%EC%84%9C%ED%94%8C%EB%A1%9C%EC%9A%B0-%EB%8B%A4%EC%A4%91-%EB%A0%88%EC%9D%B4%EC%96%B4-%EB%89%B4%EB%9F%B4-%EB%84%A4%ED%8A%B8%EC%9B%8C%ED%81%AC-first-contact-with-tensorflow/" TargetMode="External"/><Relationship Id="rId2" Type="http://schemas.openxmlformats.org/officeDocument/2006/relationships/hyperlink" Target="https://codeonweb.com/entry/f50e23df-0f23-4e56-95a6-efb9981716f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수업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회차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48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1EC7E-E3B1-E44B-92BD-CE632FE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dataset </a:t>
            </a:r>
            <a:r>
              <a:rPr kumimoji="1" lang="ko-KR" altLang="en-US" dirty="0"/>
              <a:t>파악하기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데이터 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EFE4C-A3B2-6A46-BC70-952F348F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matplotlib.pyplot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plt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pandas as </a:t>
            </a:r>
            <a:r>
              <a:rPr kumimoji="1" lang="en-US" altLang="ko-KR" dirty="0" err="1"/>
              <a:t>pd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 err="1"/>
              <a:t>trainimg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mnist.train.images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이미지의 픽셀 데이터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trainlabel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mnist.train.labels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 이미지의 정답들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testimg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mnist.test.images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testlabel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mnist.test.labels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trainimg.shape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trainlabel.shape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testimg.shape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testlabel.shape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 err="1"/>
              <a:t>df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pd.DataFrame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mnist.train.images</a:t>
            </a:r>
            <a:r>
              <a:rPr kumimoji="1" lang="en-US" altLang="ko-KR" dirty="0"/>
              <a:t>).head(10)</a:t>
            </a:r>
          </a:p>
          <a:p>
            <a:pPr marL="0" indent="0">
              <a:buNone/>
            </a:pPr>
            <a:r>
              <a:rPr kumimoji="1" lang="en-US" altLang="ko-KR" dirty="0" err="1"/>
              <a:t>df.head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C41A5-69B9-FC46-B910-D9A72B48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386442"/>
            <a:ext cx="5796280" cy="33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6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1EC7E-E3B1-E44B-92BD-CE632FE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dataset </a:t>
            </a:r>
            <a:r>
              <a:rPr kumimoji="1" lang="ko-KR" altLang="en-US" dirty="0"/>
              <a:t>파악하기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그림으로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EFE4C-A3B2-6A46-BC70-952F348F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matplotlib.pyplot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plt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as np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 err="1"/>
              <a:t>arr</a:t>
            </a:r>
            <a:r>
              <a:rPr kumimoji="1" lang="en-US" altLang="ko-KR" dirty="0"/>
              <a:t>= </a:t>
            </a:r>
            <a:r>
              <a:rPr kumimoji="1" lang="en-US" altLang="ko-KR" dirty="0" err="1"/>
              <a:t>np.array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mnist.train.images</a:t>
            </a:r>
            <a:r>
              <a:rPr kumimoji="1" lang="en-US" altLang="ko-KR" dirty="0"/>
              <a:t>[1])</a:t>
            </a:r>
          </a:p>
          <a:p>
            <a:pPr marL="0" indent="0">
              <a:buNone/>
            </a:pPr>
            <a:r>
              <a:rPr kumimoji="1" lang="en-US" altLang="ko-KR" dirty="0" err="1"/>
              <a:t>arr.shape</a:t>
            </a:r>
            <a:r>
              <a:rPr kumimoji="1" lang="en-US" altLang="ko-KR" dirty="0"/>
              <a:t> = (28,28) </a:t>
            </a:r>
            <a:r>
              <a:rPr kumimoji="1" lang="ko-KR" altLang="en-US" dirty="0"/>
              <a:t> </a:t>
            </a:r>
            <a:r>
              <a:rPr kumimoji="1" lang="en-US" altLang="ko-KR" dirty="0"/>
              <a:t># 784  = 28 X 28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lang="ko-KR" altLang="en-US" dirty="0"/>
              <a:t>  </a:t>
            </a:r>
            <a:r>
              <a:rPr lang="en-US" altLang="ko-KR" dirty="0" err="1"/>
              <a:t>imshow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 자료의 크기를 색깔로 표시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plt.imshow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arr</a:t>
            </a:r>
            <a:r>
              <a:rPr kumimoji="1"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F133BD-6B81-DA4D-9323-A2018987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30" y="4287519"/>
            <a:ext cx="3138218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642B8-0FC8-AC4F-9E10-135C3C61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loading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B5B6E-7A76-9549-BAB8-8F79939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kumimoji="1" lang="en-US" altLang="ko-KR" dirty="0"/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input_data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E437B-1D44-8242-B93D-3BBCAFFB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27" y="1930400"/>
            <a:ext cx="7196108" cy="44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AEBBE-99E9-EC48-A7B4-BA30619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loading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31E9A-D0C5-6845-91B6-04D2BB881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b="1" dirty="0" err="1"/>
              <a:t>mnist</a:t>
            </a:r>
            <a:r>
              <a:rPr kumimoji="1" lang="en-US" altLang="ko-KR" b="1" dirty="0"/>
              <a:t> = </a:t>
            </a:r>
            <a:r>
              <a:rPr kumimoji="1" lang="en-US" altLang="ko-KR" b="1" dirty="0" err="1"/>
              <a:t>input_data.read_data_sets</a:t>
            </a:r>
            <a:r>
              <a:rPr kumimoji="1" lang="en-US" altLang="ko-KR" b="1" dirty="0"/>
              <a:t>("./samples/</a:t>
            </a:r>
            <a:r>
              <a:rPr kumimoji="1" lang="en-US" altLang="ko-KR" b="1" dirty="0" err="1"/>
              <a:t>MNIST_data</a:t>
            </a:r>
            <a:r>
              <a:rPr kumimoji="1" lang="en-US" altLang="ko-KR" b="1" dirty="0"/>
              <a:t>/", </a:t>
            </a:r>
            <a:r>
              <a:rPr kumimoji="1" lang="en-US" altLang="ko-KR" b="1" dirty="0" err="1"/>
              <a:t>one_hot</a:t>
            </a:r>
            <a:r>
              <a:rPr kumimoji="1" lang="en-US" altLang="ko-KR" b="1" dirty="0"/>
              <a:t>=True)</a:t>
            </a:r>
          </a:p>
          <a:p>
            <a:pPr marL="0" indent="0">
              <a:buNone/>
            </a:pP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en-US" altLang="ko-KR" dirty="0" err="1"/>
              <a:t>Incoding</a:t>
            </a:r>
            <a:r>
              <a:rPr kumimoji="1" lang="ko-KR" altLang="en-US" dirty="0"/>
              <a:t>방식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해당하는 특성에만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을 할당하는 방법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3FFE1-19E0-AA4D-9197-4C6F17F4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18" y="3931735"/>
            <a:ext cx="5219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F5F1A-806B-8C4C-A8BE-D965E86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모델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A1EBF-D9AD-8945-B7EB-25A54CC94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x = </a:t>
            </a:r>
            <a:r>
              <a:rPr lang="en-US" altLang="ko-KR" b="1" dirty="0" err="1"/>
              <a:t>tf.placeholder</a:t>
            </a:r>
            <a:r>
              <a:rPr lang="en-US" altLang="ko-KR" b="1" dirty="0"/>
              <a:t>(tf.float32, [None, 784])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lang="en-US" altLang="ko-KR" dirty="0"/>
              <a:t>784</a:t>
            </a:r>
            <a:r>
              <a:rPr lang="ko-KR" altLang="en-US" dirty="0"/>
              <a:t>차원의 벡터로 변형된 </a:t>
            </a:r>
            <a:r>
              <a:rPr lang="en-US" altLang="ko-KR" dirty="0"/>
              <a:t>MNIST </a:t>
            </a:r>
            <a:r>
              <a:rPr lang="ko-KR" altLang="en-US" dirty="0"/>
              <a:t>이미지의 데이터를 넣을 변수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b="1" dirty="0"/>
              <a:t>W = </a:t>
            </a:r>
            <a:r>
              <a:rPr kumimoji="1" lang="en-US" altLang="ko-KR" b="1" dirty="0" err="1"/>
              <a:t>tf.Variable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tf.zeros</a:t>
            </a:r>
            <a:r>
              <a:rPr kumimoji="1" lang="en-US" altLang="ko-KR" b="1" dirty="0"/>
              <a:t>([784, 10]))</a:t>
            </a:r>
          </a:p>
          <a:p>
            <a:pPr marL="0" indent="0">
              <a:buNone/>
            </a:pPr>
            <a:r>
              <a:rPr kumimoji="1" lang="en-US" altLang="ko-KR" b="1" dirty="0"/>
              <a:t>b = </a:t>
            </a:r>
            <a:r>
              <a:rPr kumimoji="1" lang="en-US" altLang="ko-KR" b="1" dirty="0" err="1"/>
              <a:t>tf.Variable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tf.zeros</a:t>
            </a:r>
            <a:r>
              <a:rPr kumimoji="1" lang="en-US" altLang="ko-KR" b="1" dirty="0"/>
              <a:t>([10]))</a:t>
            </a:r>
          </a:p>
          <a:p>
            <a:pPr marL="0" indent="0">
              <a:buNone/>
            </a:pPr>
            <a:r>
              <a:rPr kumimoji="1" lang="en-US" altLang="ko-KR" dirty="0"/>
              <a:t>#W</a:t>
            </a:r>
            <a:r>
              <a:rPr kumimoji="1" lang="ko-KR" altLang="en-US" dirty="0"/>
              <a:t> 는 </a:t>
            </a:r>
            <a:r>
              <a:rPr lang="en-US" altLang="ko-KR" dirty="0"/>
              <a:t>784</a:t>
            </a:r>
            <a:r>
              <a:rPr lang="ko-KR" altLang="en-US" dirty="0"/>
              <a:t>차원의 이미지 벡터를 곱해서 각 클래스에 대한 가중치를 나타내는 </a:t>
            </a:r>
            <a:r>
              <a:rPr lang="en-US" altLang="ko-KR" dirty="0"/>
              <a:t>10</a:t>
            </a:r>
            <a:r>
              <a:rPr lang="ko-KR" altLang="en-US" dirty="0"/>
              <a:t>차원 벡터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R" dirty="0"/>
              <a:t>#b </a:t>
            </a:r>
            <a:r>
              <a:rPr kumimoji="1"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차원 벡터에 더하기 위한 편향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위의 값 두개는 학습해 </a:t>
            </a:r>
            <a:r>
              <a:rPr lang="ko-KR" altLang="en-US" dirty="0" err="1"/>
              <a:t>나갈것이므로</a:t>
            </a:r>
            <a:r>
              <a:rPr lang="ko-KR" altLang="en-US" dirty="0"/>
              <a:t> 초기값을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해도 무관하다고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3317F-004B-5349-9577-371AA324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837953"/>
            <a:ext cx="4394200" cy="2349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CD15C-B9D9-564F-9721-14E46CEA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23" y="3609353"/>
            <a:ext cx="5105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34F4-F03C-0646-B089-FE4D7289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모델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D4F70-0909-CF47-85F0-A83BB16F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 함수 구현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y = </a:t>
            </a:r>
            <a:r>
              <a:rPr lang="en-US" altLang="ko-KR" b="1" dirty="0" err="1"/>
              <a:t>tf.nn.softmax</a:t>
            </a:r>
            <a:r>
              <a:rPr lang="en-US" altLang="ko-KR" b="1" dirty="0"/>
              <a:t>(</a:t>
            </a:r>
            <a:r>
              <a:rPr lang="en-US" altLang="ko-KR" b="1" dirty="0" err="1"/>
              <a:t>tf.matmul</a:t>
            </a:r>
            <a:r>
              <a:rPr lang="en-US" altLang="ko-KR" b="1" dirty="0"/>
              <a:t>(x, W) + b)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한줄로도</a:t>
            </a:r>
            <a:r>
              <a:rPr kumimoji="1" lang="ko-KR" altLang="en-US" dirty="0"/>
              <a:t>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편향을 </a:t>
            </a:r>
            <a:r>
              <a:rPr kumimoji="1" lang="ko-KR" altLang="en-US" dirty="0" err="1"/>
              <a:t>더한것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37391-98E9-2341-8ECE-30C1A1AD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68" y="3609353"/>
            <a:ext cx="5105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4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15FE-C060-AB46-944C-052C72E0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학습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DB1B1-9758-314D-9B12-D6F333699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0618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올바른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실제 답을 넣기 위한 새로운 </a:t>
            </a:r>
            <a:r>
              <a:rPr kumimoji="1" lang="en-US" altLang="ko-KR" dirty="0"/>
              <a:t>placeholder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y_ = </a:t>
            </a:r>
            <a:r>
              <a:rPr lang="en-US" altLang="ko-KR" b="1" dirty="0" err="1"/>
              <a:t>tf.placeholder</a:t>
            </a:r>
            <a:r>
              <a:rPr lang="en-US" altLang="ko-KR" b="1" dirty="0"/>
              <a:t>(tf.float32, [None, 10])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lang="ko-KR" altLang="en-US" dirty="0"/>
              <a:t>교차 엔트로피 </a:t>
            </a:r>
            <a:r>
              <a:rPr lang="en-US" altLang="ko-KR" dirty="0"/>
              <a:t>−∑</a:t>
            </a:r>
            <a:r>
              <a:rPr lang="en-US" altLang="ko-KR" dirty="0" err="1"/>
              <a:t>y′log</a:t>
            </a:r>
            <a:r>
              <a:rPr lang="en-US" altLang="ko-KR" dirty="0"/>
              <a:t>⁡(y) </a:t>
            </a:r>
            <a:r>
              <a:rPr lang="ko-KR" altLang="en-US" dirty="0" err="1"/>
              <a:t>를</a:t>
            </a:r>
            <a:r>
              <a:rPr lang="ko-KR" altLang="en-US" dirty="0"/>
              <a:t> 구현 </a:t>
            </a:r>
            <a:r>
              <a:rPr lang="en-US" altLang="ko-KR" dirty="0"/>
              <a:t>(</a:t>
            </a:r>
            <a:r>
              <a:rPr lang="ko-KR" altLang="en-US" dirty="0"/>
              <a:t>축약되었음을 참고</a:t>
            </a:r>
            <a:r>
              <a:rPr lang="en-US" altLang="ko-KR" dirty="0"/>
              <a:t>..)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b="1" dirty="0" err="1"/>
              <a:t>cross_entropy</a:t>
            </a:r>
            <a:r>
              <a:rPr kumimoji="1" lang="en-US" altLang="ko-KR" b="1" dirty="0"/>
              <a:t> = -</a:t>
            </a:r>
            <a:r>
              <a:rPr kumimoji="1" lang="en-US" altLang="ko-KR" b="1" dirty="0" err="1"/>
              <a:t>tf.reduce_sum</a:t>
            </a:r>
            <a:r>
              <a:rPr kumimoji="1" lang="en-US" altLang="ko-KR" b="1" dirty="0"/>
              <a:t>(y_*</a:t>
            </a:r>
            <a:r>
              <a:rPr kumimoji="1" lang="en-US" altLang="ko-KR" b="1" dirty="0" err="1"/>
              <a:t>tf.log</a:t>
            </a:r>
            <a:r>
              <a:rPr kumimoji="1" lang="en-US" altLang="ko-KR" b="1" dirty="0"/>
              <a:t>(y))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lang="en-US" altLang="ko-KR" dirty="0" err="1"/>
              <a:t>tf.log</a:t>
            </a:r>
            <a:r>
              <a:rPr lang="ko-KR" altLang="en-US" dirty="0"/>
              <a:t>는 </a:t>
            </a:r>
            <a:r>
              <a:rPr lang="en-US" altLang="ko-KR" dirty="0"/>
              <a:t>y</a:t>
            </a:r>
            <a:r>
              <a:rPr lang="ko-KR" altLang="en-US" dirty="0"/>
              <a:t>의 각 원소의 로그 값을 계산합니다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그 다음</a:t>
            </a:r>
            <a:r>
              <a:rPr lang="en-US" altLang="ko-KR" dirty="0"/>
              <a:t>, y_</a:t>
            </a:r>
            <a:r>
              <a:rPr lang="ko-KR" altLang="en-US" dirty="0"/>
              <a:t>의 각 원소를 </a:t>
            </a:r>
            <a:r>
              <a:rPr lang="en-US" altLang="ko-KR" dirty="0" err="1"/>
              <a:t>tf.log</a:t>
            </a:r>
            <a:r>
              <a:rPr lang="en-US" altLang="ko-KR" dirty="0"/>
              <a:t>(y)</a:t>
            </a:r>
            <a:r>
              <a:rPr lang="ko-KR" altLang="en-US" dirty="0"/>
              <a:t>의 해당하는 원소들과 곱합니다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 </a:t>
            </a:r>
            <a:r>
              <a:rPr lang="en-US" altLang="ko-KR" dirty="0" err="1"/>
              <a:t>tf.reduce_sum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텐서의</a:t>
            </a:r>
            <a:r>
              <a:rPr lang="ko-KR" altLang="en-US" dirty="0"/>
              <a:t> 모든 원소를 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5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ACECD-A141-454D-872C-398EC2AA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학습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38AED-963A-844D-B476-57756850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ko-KR" altLang="en-US" dirty="0" err="1"/>
              <a:t>학습도를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/>
              <a:t>로 준 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descent)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train_step</a:t>
            </a:r>
            <a:r>
              <a:rPr lang="en-US" altLang="ko-KR" dirty="0"/>
              <a:t> = </a:t>
            </a:r>
            <a:r>
              <a:rPr lang="en-US" altLang="ko-KR" dirty="0" err="1"/>
              <a:t>tf.train.GradientDescentOptimizer</a:t>
            </a:r>
            <a:r>
              <a:rPr lang="en-US" altLang="ko-KR" dirty="0"/>
              <a:t>(0.01).minimize(</a:t>
            </a:r>
            <a:r>
              <a:rPr lang="en-US" altLang="ko-KR" dirty="0" err="1"/>
              <a:t>cross_entropy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849E1-B48D-4A49-B9F6-BE9E6E2D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04" y="2989410"/>
            <a:ext cx="4660900" cy="35941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A351CC7-3BF4-064A-AAF4-04AAD4263236}"/>
              </a:ext>
            </a:extLst>
          </p:cNvPr>
          <p:cNvCxnSpPr/>
          <p:nvPr/>
        </p:nvCxnSpPr>
        <p:spPr>
          <a:xfrm>
            <a:off x="4534293" y="3403076"/>
            <a:ext cx="7918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9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4B193-EB9E-6349-B46A-E2A5437C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변수 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B2AF5-91A6-AD41-9CAE-10766424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1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F93F0-1E5B-4F42-A317-A39ED102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세션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0E44-7B82-9A4C-A9FF-F6958E4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pPr marL="0" indent="0">
              <a:buNone/>
            </a:pP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82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D083D-7FA0-3740-99E3-863BB4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지난시간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assert</a:t>
            </a:r>
            <a:r>
              <a:rPr kumimoji="1" lang="ko-KR" altLang="en-US" dirty="0"/>
              <a:t> 는 예외처리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70F4385-41C3-E448-869D-0EF27182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23" y="1568893"/>
            <a:ext cx="8480685" cy="4485074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BDBBF0-4415-5F4D-B8D7-BAE99D7CC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4908" y="1568893"/>
            <a:ext cx="7480300" cy="21844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A394DE-E78B-284A-96F4-B8F1A699E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21" y="4305300"/>
            <a:ext cx="2108200" cy="137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5C9462-A562-D643-9A42-16C96E00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121" y="5676900"/>
            <a:ext cx="3390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6.</a:t>
            </a:r>
            <a:r>
              <a:rPr kumimoji="1" lang="ko-KR" altLang="en-US" dirty="0"/>
              <a:t>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</a:t>
            </a:r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</a:t>
            </a:r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각 반복 단계마다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세트로부터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개의 무작위 데이터들의 일괄 처리</a:t>
            </a:r>
            <a:r>
              <a:rPr lang="en-US" altLang="ko-KR" dirty="0"/>
              <a:t>(batch)</a:t>
            </a:r>
            <a:r>
              <a:rPr lang="ko-KR" altLang="en-US" dirty="0"/>
              <a:t>들을 가져옴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# placeholders</a:t>
            </a:r>
            <a:r>
              <a:rPr lang="ko-KR" altLang="en-US" dirty="0" err="1"/>
              <a:t>를</a:t>
            </a:r>
            <a:r>
              <a:rPr lang="ko-KR" altLang="en-US" dirty="0"/>
              <a:t> 대체하기 위한 일괄 처리 데이터에 </a:t>
            </a:r>
            <a:r>
              <a:rPr lang="en-US" altLang="ko-KR" dirty="0" err="1"/>
              <a:t>train_step</a:t>
            </a:r>
            <a:r>
              <a:rPr lang="en-US" altLang="ko-KR" dirty="0"/>
              <a:t> Feeding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5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7.</a:t>
            </a:r>
            <a:r>
              <a:rPr kumimoji="1" lang="ko-KR" altLang="en-US" dirty="0"/>
              <a:t> 모델 평가하기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096586" cy="388077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</a:t>
            </a:r>
          </a:p>
          <a:p>
            <a:pPr marL="0" indent="0">
              <a:buNone/>
            </a:pPr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lang="en-US" altLang="ko-KR" b="1" dirty="0"/>
              <a:t> </a:t>
            </a:r>
            <a:r>
              <a:rPr lang="en-US" altLang="ko-KR" b="1" dirty="0" err="1"/>
              <a:t>tf.argmax</a:t>
            </a:r>
            <a:r>
              <a:rPr lang="en-US" altLang="ko-KR" b="1" dirty="0"/>
              <a:t>(input, axis=None, name=None, dimension=None)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lang="en-US" altLang="ko-KR" dirty="0" err="1"/>
              <a:t>tf.argmax</a:t>
            </a:r>
            <a:r>
              <a:rPr lang="ko-KR" altLang="en-US" dirty="0"/>
              <a:t>는 특정한 축</a:t>
            </a:r>
            <a:r>
              <a:rPr lang="en-US" altLang="ko-KR" dirty="0"/>
              <a:t>( = 1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따라 가장 큰 원소의 색인을 알려줌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훈련데이터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가 실제 데이터</a:t>
            </a:r>
            <a:r>
              <a:rPr lang="en-US" altLang="ko-KR" dirty="0"/>
              <a:t>y_</a:t>
            </a:r>
            <a:r>
              <a:rPr lang="ko-KR" altLang="en-US" dirty="0"/>
              <a:t>와 같은지 </a:t>
            </a:r>
            <a:r>
              <a:rPr lang="en-US" altLang="ko-KR" dirty="0"/>
              <a:t>equal</a:t>
            </a:r>
            <a:r>
              <a:rPr lang="ko-KR" altLang="en-US" dirty="0"/>
              <a:t>로 비교</a:t>
            </a:r>
            <a:r>
              <a:rPr lang="en-US" altLang="ko-KR" dirty="0"/>
              <a:t>.</a:t>
            </a:r>
            <a:r>
              <a:rPr lang="ko-KR" altLang="en-US" dirty="0"/>
              <a:t> 같으면 </a:t>
            </a:r>
            <a:r>
              <a:rPr lang="en-US" altLang="ko-KR" dirty="0"/>
              <a:t>true, </a:t>
            </a:r>
            <a:r>
              <a:rPr lang="ko-KR" altLang="en-US" dirty="0"/>
              <a:t>다르면 </a:t>
            </a:r>
            <a:r>
              <a:rPr lang="en-US" altLang="ko-KR" dirty="0"/>
              <a:t>false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kumimoji="1" lang="en-US" altLang="ko-KR" dirty="0" err="1"/>
              <a:t>correct_prediction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정답여부를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true, false</a:t>
            </a:r>
            <a:r>
              <a:rPr kumimoji="1" lang="ko-KR" altLang="en-US" dirty="0"/>
              <a:t>로 가지고 있음</a:t>
            </a:r>
            <a:r>
              <a:rPr kumimoji="1" lang="en-US" altLang="ko-KR" dirty="0"/>
              <a:t>. Cast</a:t>
            </a:r>
            <a:r>
              <a:rPr kumimoji="1" lang="ko-KR" altLang="en-US" dirty="0"/>
              <a:t>는 이를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바꿔줌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reduce_mean</a:t>
            </a:r>
            <a:r>
              <a:rPr kumimoji="1" lang="ko-KR" altLang="en-US" dirty="0"/>
              <a:t>은 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의 값들의 평균을 </a:t>
            </a:r>
            <a:r>
              <a:rPr kumimoji="1" lang="ko-KR" altLang="en-US" dirty="0" err="1"/>
              <a:t>구해줌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lang="en-US" altLang="ko-KR" dirty="0"/>
              <a:t>[True, False, True, True]</a:t>
            </a:r>
            <a:r>
              <a:rPr lang="ko-KR" altLang="en-US" dirty="0"/>
              <a:t>는 </a:t>
            </a:r>
            <a:r>
              <a:rPr lang="en-US" altLang="ko-KR" dirty="0"/>
              <a:t>[1,0,1,1]</a:t>
            </a:r>
            <a:r>
              <a:rPr lang="ko-KR" altLang="en-US" dirty="0"/>
              <a:t> 이 되고 평균값은 </a:t>
            </a:r>
            <a:r>
              <a:rPr lang="en-US" altLang="ko-KR" dirty="0"/>
              <a:t>0.75</a:t>
            </a:r>
            <a:r>
              <a:rPr lang="ko-KR" altLang="en-US" dirty="0"/>
              <a:t> 이 됨</a:t>
            </a:r>
            <a:endParaRPr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2631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8.</a:t>
            </a:r>
            <a:r>
              <a:rPr kumimoji="1" lang="ko-KR" altLang="en-US" dirty="0"/>
              <a:t> 결과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마지막으로 정확도 </a:t>
            </a:r>
            <a:r>
              <a:rPr kumimoji="1" lang="en-US" altLang="ko-KR" dirty="0"/>
              <a:t>accuracy </a:t>
            </a:r>
            <a:r>
              <a:rPr kumimoji="1"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49867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1897C-527C-6E47-8826-9F9A2250505E}"/>
              </a:ext>
            </a:extLst>
          </p:cNvPr>
          <p:cNvSpPr txBox="1"/>
          <p:nvPr/>
        </p:nvSpPr>
        <p:spPr>
          <a:xfrm>
            <a:off x="677334" y="1468885"/>
            <a:ext cx="103805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Dataset loading</a:t>
            </a:r>
          </a:p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Set up model</a:t>
            </a:r>
          </a:p>
          <a:p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784])</a:t>
            </a:r>
          </a:p>
          <a:p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([784, 10]))</a:t>
            </a:r>
          </a:p>
          <a:p>
            <a:r>
              <a:rPr kumimoji="1" lang="en-US" altLang="ko-KR" dirty="0"/>
              <a:t>b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([10]))</a:t>
            </a:r>
          </a:p>
          <a:p>
            <a:r>
              <a:rPr kumimoji="1" lang="en-US" altLang="ko-KR" dirty="0"/>
              <a:t>y = </a:t>
            </a:r>
            <a:r>
              <a:rPr kumimoji="1" lang="en-US" altLang="ko-KR" dirty="0" err="1"/>
              <a:t>tf.nn.softmax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(x, W) + b)	#</a:t>
            </a:r>
            <a:r>
              <a:rPr kumimoji="1" lang="ko-KR" altLang="en-US" dirty="0"/>
              <a:t>출력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y_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10])	#</a:t>
            </a:r>
            <a:r>
              <a:rPr kumimoji="1" lang="ko-KR" altLang="en-US" dirty="0"/>
              <a:t>실제 정답이 들은 변수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cross_entropy</a:t>
            </a:r>
            <a:r>
              <a:rPr kumimoji="1" lang="en-US" altLang="ko-KR" dirty="0"/>
              <a:t> = -</a:t>
            </a:r>
            <a:r>
              <a:rPr kumimoji="1" lang="en-US" altLang="ko-KR" dirty="0" err="1"/>
              <a:t>tf.reduce_sum</a:t>
            </a:r>
            <a:r>
              <a:rPr kumimoji="1" lang="en-US" altLang="ko-KR" dirty="0"/>
              <a:t>(y_*</a:t>
            </a:r>
            <a:r>
              <a:rPr kumimoji="1" lang="en-US" altLang="ko-KR" dirty="0" err="1"/>
              <a:t>tf.log</a:t>
            </a:r>
            <a:r>
              <a:rPr kumimoji="1" lang="en-US" altLang="ko-KR" dirty="0"/>
              <a:t>(y))	#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학습함수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크로스엔트로피 </a:t>
            </a:r>
            <a:r>
              <a:rPr kumimoji="1" lang="ko-KR" altLang="en-US" dirty="0" err="1"/>
              <a:t>오차함수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tf.train.GradientDescentOptimizer</a:t>
            </a:r>
            <a:r>
              <a:rPr kumimoji="1" lang="en-US" altLang="ko-KR" dirty="0"/>
              <a:t>(0.01).minimize(</a:t>
            </a:r>
            <a:r>
              <a:rPr kumimoji="1" lang="en-US" altLang="ko-KR" dirty="0" err="1"/>
              <a:t>cross_entropy</a:t>
            </a:r>
            <a:r>
              <a:rPr kumimoji="1" lang="en-US" altLang="ko-KR" dirty="0"/>
              <a:t>) 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 err="1"/>
              <a:t>경사하강법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1BAF42F-E9CE-7344-BF3A-7A678226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ko-KR" altLang="en-US" dirty="0"/>
              <a:t>오늘의 목표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전체 다시 보기</a:t>
            </a:r>
          </a:p>
        </p:txBody>
      </p:sp>
    </p:spTree>
    <p:extLst>
      <p:ext uri="{BB962C8B-B14F-4D97-AF65-F5344CB8AC3E}">
        <p14:creationId xmlns:p14="http://schemas.microsoft.com/office/powerpoint/2010/main" val="160708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16938-4E30-C547-98C1-16AFFC639323}"/>
              </a:ext>
            </a:extLst>
          </p:cNvPr>
          <p:cNvSpPr txBox="1"/>
          <p:nvPr/>
        </p:nvSpPr>
        <p:spPr>
          <a:xfrm>
            <a:off x="1050324" y="1260389"/>
            <a:ext cx="103052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# Session</a:t>
            </a:r>
          </a:p>
          <a:p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		#</a:t>
            </a:r>
            <a:r>
              <a:rPr kumimoji="1" lang="ko-KR" altLang="en-US" dirty="0" err="1"/>
              <a:t>변수초기화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					#</a:t>
            </a:r>
            <a:r>
              <a:rPr kumimoji="1" lang="ko-KR" altLang="en-US" dirty="0"/>
              <a:t>세션 시작</a:t>
            </a:r>
            <a:endParaRPr kumimoji="1" lang="en-US" altLang="ko-KR" dirty="0"/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Learning</a:t>
            </a:r>
          </a:p>
          <a:p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				#</a:t>
            </a:r>
            <a:r>
              <a:rPr kumimoji="1" lang="ko-KR" altLang="en-US" dirty="0"/>
              <a:t>학습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시행</a:t>
            </a:r>
            <a:endParaRPr kumimoji="1" lang="en-US" altLang="ko-KR" dirty="0"/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	#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개씩 불러와</a:t>
            </a:r>
            <a:endParaRPr kumimoji="1" lang="en-US" altLang="ko-KR" dirty="0"/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	#</a:t>
            </a:r>
            <a:r>
              <a:rPr kumimoji="1" lang="ko-KR" altLang="en-US" dirty="0" err="1"/>
              <a:t>경사하강법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Validation</a:t>
            </a:r>
          </a:p>
          <a:p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		#</a:t>
            </a:r>
            <a:r>
              <a:rPr kumimoji="1" lang="ko-KR" altLang="en-US" dirty="0" err="1"/>
              <a:t>모델평가</a:t>
            </a:r>
            <a:endParaRPr kumimoji="1" lang="en-US" altLang="ko-KR" dirty="0"/>
          </a:p>
          <a:p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Result should be approximately 91%.</a:t>
            </a:r>
          </a:p>
          <a:p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  <a:r>
              <a:rPr kumimoji="1" lang="ko-KR" altLang="en-US" dirty="0"/>
              <a:t>  </a:t>
            </a:r>
            <a:r>
              <a:rPr kumimoji="1" lang="en-US" altLang="ko-KR" dirty="0"/>
              <a:t>#</a:t>
            </a:r>
            <a:r>
              <a:rPr kumimoji="1" lang="ko-KR" altLang="en-US" dirty="0"/>
              <a:t>결과 출력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163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5FCF-EC04-D84B-9F05-59DD665C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 분석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EE935-0305-8642-A715-89F4E7F52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725"/>
            <a:ext cx="8596668" cy="3880773"/>
          </a:xfrm>
        </p:spPr>
        <p:txBody>
          <a:bodyPr/>
          <a:lstStyle/>
          <a:p>
            <a:r>
              <a:rPr kumimoji="1" lang="ko-KR" altLang="en-US" dirty="0"/>
              <a:t>대략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정도가 나옴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좋은 모델인가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최적화 시키는 방법은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층 쌓기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크로스엔트로피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경사하강법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학습횟수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분리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좀더 최적화 시키면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이상도 가능하다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5BC3E-BCAB-B945-B6C0-36B7F788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58" y="3807316"/>
            <a:ext cx="5105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4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2178C-E57D-494B-AD13-3D8BA460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다음시간</a:t>
            </a:r>
            <a:r>
              <a:rPr kumimoji="1" lang="ko-KR" altLang="en-US" dirty="0"/>
              <a:t> 숙제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8F368-F984-0641-AA47-4B9BBC6C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 모델에서 정확도를 </a:t>
            </a:r>
            <a:r>
              <a:rPr kumimoji="1" lang="en-US" altLang="ko-KR" dirty="0"/>
              <a:t>92%</a:t>
            </a:r>
            <a:r>
              <a:rPr kumimoji="1" lang="ko-KR" altLang="en-US" dirty="0"/>
              <a:t>이상으로 끌어올리도록 최적화를 시켜 오기</a:t>
            </a:r>
          </a:p>
        </p:txBody>
      </p:sp>
    </p:spTree>
    <p:extLst>
      <p:ext uri="{BB962C8B-B14F-4D97-AF65-F5344CB8AC3E}">
        <p14:creationId xmlns:p14="http://schemas.microsoft.com/office/powerpoint/2010/main" val="4184024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6880-8A7A-AB47-97C9-88722FC6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67B37-44DC-594F-AD1A-EB3D5D0C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0376"/>
            <a:ext cx="8596668" cy="607629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err="1"/>
              <a:t>실행시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placeholder</a:t>
            </a:r>
            <a:r>
              <a:rPr kumimoji="1" lang="ko-KR" altLang="en-US" dirty="0"/>
              <a:t> 변수인 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이란 값을 </a:t>
            </a:r>
            <a:r>
              <a:rPr kumimoji="1" lang="en-US" altLang="ko-KR" dirty="0"/>
              <a:t>feed</a:t>
            </a:r>
            <a:r>
              <a:rPr kumimoji="1" lang="ko-KR" altLang="en-US" dirty="0"/>
              <a:t>하여 계산하는 아래의 계산그래프를 </a:t>
            </a:r>
            <a:r>
              <a:rPr kumimoji="1" lang="en-US" altLang="ko-KR" dirty="0" err="1"/>
              <a:t>Tensorflow</a:t>
            </a:r>
            <a:r>
              <a:rPr kumimoji="1" lang="ko-KR" altLang="en-US" dirty="0"/>
              <a:t>로 작성하고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print </a:t>
            </a:r>
            <a:r>
              <a:rPr kumimoji="1" lang="ko-KR" altLang="en-US" dirty="0"/>
              <a:t>하시오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55AADCF-35E3-C844-B934-5690D36CA7C8}"/>
              </a:ext>
            </a:extLst>
          </p:cNvPr>
          <p:cNvSpPr/>
          <p:nvPr/>
        </p:nvSpPr>
        <p:spPr>
          <a:xfrm>
            <a:off x="1520884" y="2671259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 </a:t>
            </a:r>
          </a:p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7718AD7-6C7E-E349-8CBF-E7F9A6E6B326}"/>
              </a:ext>
            </a:extLst>
          </p:cNvPr>
          <p:cNvSpPr/>
          <p:nvPr/>
        </p:nvSpPr>
        <p:spPr>
          <a:xfrm>
            <a:off x="1520884" y="4027526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 </a:t>
            </a:r>
          </a:p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67FE55-AC34-974A-B1F6-31DADB773859}"/>
              </a:ext>
            </a:extLst>
          </p:cNvPr>
          <p:cNvSpPr/>
          <p:nvPr/>
        </p:nvSpPr>
        <p:spPr>
          <a:xfrm>
            <a:off x="1520884" y="5619568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 </a:t>
            </a:r>
          </a:p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E23B87-2155-B846-BAC0-B52C1655678A}"/>
              </a:ext>
            </a:extLst>
          </p:cNvPr>
          <p:cNvSpPr/>
          <p:nvPr/>
        </p:nvSpPr>
        <p:spPr>
          <a:xfrm>
            <a:off x="3460988" y="4027526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 </a:t>
            </a:r>
          </a:p>
          <a:p>
            <a:pPr algn="ctr"/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BA3E71-203B-504E-BE0D-5647A1A589A9}"/>
              </a:ext>
            </a:extLst>
          </p:cNvPr>
          <p:cNvSpPr/>
          <p:nvPr/>
        </p:nvSpPr>
        <p:spPr>
          <a:xfrm>
            <a:off x="3399343" y="5619568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</a:p>
          <a:p>
            <a:pPr algn="ctr"/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FCFB919-81F8-E449-AC5F-5DEA2BB4066E}"/>
              </a:ext>
            </a:extLst>
          </p:cNvPr>
          <p:cNvSpPr/>
          <p:nvPr/>
        </p:nvSpPr>
        <p:spPr>
          <a:xfrm>
            <a:off x="5277802" y="5501681"/>
            <a:ext cx="924674" cy="88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</a:p>
          <a:p>
            <a:pPr algn="ctr"/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A127DB-FCB4-754E-846B-F5672DDF8236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310143" y="3426414"/>
            <a:ext cx="1286260" cy="73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BF0975-FE26-954B-B106-6F201A3CD8DB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445558" y="4469886"/>
            <a:ext cx="101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AC2565-0575-3C40-A8F7-D4706A00FF62}"/>
              </a:ext>
            </a:extLst>
          </p:cNvPr>
          <p:cNvCxnSpPr/>
          <p:nvPr/>
        </p:nvCxnSpPr>
        <p:spPr>
          <a:xfrm>
            <a:off x="2383913" y="6061927"/>
            <a:ext cx="101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614EEB-02C0-EC48-A0B0-8DF765E22BE0}"/>
              </a:ext>
            </a:extLst>
          </p:cNvPr>
          <p:cNvCxnSpPr/>
          <p:nvPr/>
        </p:nvCxnSpPr>
        <p:spPr>
          <a:xfrm>
            <a:off x="4262372" y="5952110"/>
            <a:ext cx="101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BB8235-E588-5848-9A00-1EAE4E0EA94A}"/>
              </a:ext>
            </a:extLst>
          </p:cNvPr>
          <p:cNvCxnSpPr>
            <a:cxnSpLocks/>
          </p:cNvCxnSpPr>
          <p:nvPr/>
        </p:nvCxnSpPr>
        <p:spPr>
          <a:xfrm>
            <a:off x="2445558" y="4653108"/>
            <a:ext cx="953785" cy="115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FC8FDE-38AF-4648-9F10-3BA8F99F9B1D}"/>
              </a:ext>
            </a:extLst>
          </p:cNvPr>
          <p:cNvCxnSpPr>
            <a:cxnSpLocks/>
          </p:cNvCxnSpPr>
          <p:nvPr/>
        </p:nvCxnSpPr>
        <p:spPr>
          <a:xfrm>
            <a:off x="4385662" y="4570915"/>
            <a:ext cx="1039402" cy="9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58CB8EE-CD4A-514E-996C-B1E20747F776}"/>
              </a:ext>
            </a:extLst>
          </p:cNvPr>
          <p:cNvCxnSpPr/>
          <p:nvPr/>
        </p:nvCxnSpPr>
        <p:spPr>
          <a:xfrm>
            <a:off x="6327477" y="5944040"/>
            <a:ext cx="1015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53299E-9771-0D49-BB5D-7CE961073B48}"/>
              </a:ext>
            </a:extLst>
          </p:cNvPr>
          <p:cNvSpPr txBox="1"/>
          <p:nvPr/>
        </p:nvSpPr>
        <p:spPr>
          <a:xfrm>
            <a:off x="1307896" y="211362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F65433-11EE-554A-AE82-17D21FB9BE5A}"/>
              </a:ext>
            </a:extLst>
          </p:cNvPr>
          <p:cNvSpPr txBox="1"/>
          <p:nvPr/>
        </p:nvSpPr>
        <p:spPr>
          <a:xfrm>
            <a:off x="1577250" y="359080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const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E36A6-E4C4-B846-9FB6-E1967254A95A}"/>
              </a:ext>
            </a:extLst>
          </p:cNvPr>
          <p:cNvSpPr txBox="1"/>
          <p:nvPr/>
        </p:nvSpPr>
        <p:spPr>
          <a:xfrm>
            <a:off x="1643726" y="50847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const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DE8CF-A12C-D24C-923A-DC9162BF4490}"/>
              </a:ext>
            </a:extLst>
          </p:cNvPr>
          <p:cNvSpPr txBox="1"/>
          <p:nvPr/>
        </p:nvSpPr>
        <p:spPr>
          <a:xfrm>
            <a:off x="3634624" y="345305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Mul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00CA9-8C24-1C4F-B608-7E83B32DA027}"/>
              </a:ext>
            </a:extLst>
          </p:cNvPr>
          <p:cNvSpPr txBox="1"/>
          <p:nvPr/>
        </p:nvSpPr>
        <p:spPr>
          <a:xfrm>
            <a:off x="3572979" y="512210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Add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64DD3-753C-7645-9687-10D2B2D663A4}"/>
              </a:ext>
            </a:extLst>
          </p:cNvPr>
          <p:cNvSpPr txBox="1"/>
          <p:nvPr/>
        </p:nvSpPr>
        <p:spPr>
          <a:xfrm>
            <a:off x="5465174" y="500529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Add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83CAE-2E5D-5241-8B9B-11DA6D388F02}"/>
              </a:ext>
            </a:extLst>
          </p:cNvPr>
          <p:cNvSpPr txBox="1"/>
          <p:nvPr/>
        </p:nvSpPr>
        <p:spPr>
          <a:xfrm>
            <a:off x="7434335" y="575937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39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6880-8A7A-AB47-97C9-88722FC6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숙제</a:t>
            </a:r>
            <a:r>
              <a:rPr kumimoji="1" lang="en-US" altLang="ko-KR" dirty="0"/>
              <a:t>3 –</a:t>
            </a:r>
            <a:r>
              <a:rPr kumimoji="1" lang="ko-KR" altLang="en-US" dirty="0"/>
              <a:t>최소 아래의 개념 이해하고 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67B37-44DC-594F-AD1A-EB3D5D0C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0253"/>
            <a:ext cx="8596668" cy="499985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합성곱계층</a:t>
            </a:r>
            <a:r>
              <a:rPr kumimoji="1" lang="en-US" altLang="ko-KR" dirty="0"/>
              <a:t>(conv2d)</a:t>
            </a:r>
          </a:p>
          <a:p>
            <a:pPr lvl="1"/>
            <a:r>
              <a:rPr kumimoji="1" lang="ko-KR" altLang="en-US" dirty="0" err="1"/>
              <a:t>풀링계층</a:t>
            </a:r>
            <a:r>
              <a:rPr kumimoji="1" lang="en-US" altLang="ko-KR" dirty="0"/>
              <a:t>(</a:t>
            </a:r>
            <a:r>
              <a:rPr lang="en-US" altLang="ko-KR" dirty="0"/>
              <a:t>max_pool_2x2)</a:t>
            </a:r>
          </a:p>
          <a:p>
            <a:pPr lvl="1"/>
            <a:r>
              <a:rPr lang="ko-KR" altLang="en-US" dirty="0"/>
              <a:t>활성화 함수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 err="1"/>
              <a:t>오버피팅을</a:t>
            </a:r>
            <a:r>
              <a:rPr kumimoji="1" lang="ko-KR" altLang="en-US" dirty="0"/>
              <a:t> 막는 최적화 방법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드롭아웃</a:t>
            </a:r>
            <a:r>
              <a:rPr kumimoji="1" lang="en-US" altLang="ko-KR" dirty="0"/>
              <a:t>(Dropout)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79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합성곱</a:t>
            </a:r>
            <a:r>
              <a:rPr kumimoji="1" lang="ko-KR" altLang="en-US" dirty="0"/>
              <a:t> 신경망 </a:t>
            </a:r>
            <a:r>
              <a:rPr kumimoji="1" lang="en-US" altLang="ko-KR" dirty="0"/>
              <a:t>(CNN)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(Convolutional neural network)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B8134-E8F9-BB46-B830-2E6835B4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지난시간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로지스틱</a:t>
            </a:r>
            <a:r>
              <a:rPr kumimoji="1" lang="ko-KR" altLang="en-US" dirty="0"/>
              <a:t>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D8E5D5-1EA6-1447-9884-633F8FEE6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297" y="2318994"/>
            <a:ext cx="7222741" cy="3043998"/>
          </a:xfr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3AC7D41-3326-E647-A469-DD73D1D09FE0}"/>
              </a:ext>
            </a:extLst>
          </p:cNvPr>
          <p:cNvCxnSpPr/>
          <p:nvPr/>
        </p:nvCxnSpPr>
        <p:spPr>
          <a:xfrm>
            <a:off x="2997724" y="4025245"/>
            <a:ext cx="2121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15C7664-A20E-C541-A91F-12DD9F858738}"/>
              </a:ext>
            </a:extLst>
          </p:cNvPr>
          <p:cNvCxnSpPr/>
          <p:nvPr/>
        </p:nvCxnSpPr>
        <p:spPr>
          <a:xfrm>
            <a:off x="5118755" y="4818667"/>
            <a:ext cx="2121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38FE456-C359-C94A-961D-5A3A972A618F}"/>
              </a:ext>
            </a:extLst>
          </p:cNvPr>
          <p:cNvCxnSpPr/>
          <p:nvPr/>
        </p:nvCxnSpPr>
        <p:spPr>
          <a:xfrm>
            <a:off x="2414833" y="5261727"/>
            <a:ext cx="2121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932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319D0-A321-3B42-906D-D113E48E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합성곱</a:t>
            </a:r>
            <a:r>
              <a:rPr kumimoji="1" lang="ko-KR" altLang="en-US" dirty="0"/>
              <a:t> 신경망</a:t>
            </a:r>
            <a:r>
              <a:rPr kumimoji="1" lang="en-US" altLang="ko-KR" dirty="0"/>
              <a:t>(CNN)</a:t>
            </a:r>
            <a:r>
              <a:rPr kumimoji="1" lang="ko-KR" altLang="en-US" dirty="0"/>
              <a:t> 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431B9-92EA-954D-89E0-F73A7B54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1219"/>
            <a:ext cx="8596668" cy="3880773"/>
          </a:xfrm>
        </p:spPr>
        <p:txBody>
          <a:bodyPr/>
          <a:lstStyle/>
          <a:p>
            <a:r>
              <a:rPr lang="en-US" altLang="ko-KR" dirty="0"/>
              <a:t>Convolutional Neural Network</a:t>
            </a:r>
          </a:p>
          <a:p>
            <a:pPr lvl="1"/>
            <a:r>
              <a:rPr lang="ko-KR" altLang="en-US" dirty="0"/>
              <a:t>초기 </a:t>
            </a:r>
            <a:r>
              <a:rPr lang="en-US" altLang="ko-KR" dirty="0"/>
              <a:t>layer</a:t>
            </a:r>
            <a:r>
              <a:rPr lang="ko-KR" altLang="en-US" dirty="0"/>
              <a:t>에서는 </a:t>
            </a:r>
            <a:r>
              <a:rPr lang="en-US" altLang="ko-KR" dirty="0"/>
              <a:t>edge</a:t>
            </a:r>
            <a:r>
              <a:rPr lang="ko-KR" altLang="en-US" dirty="0"/>
              <a:t>나 </a:t>
            </a:r>
            <a:r>
              <a:rPr lang="en-US" altLang="ko-KR" dirty="0"/>
              <a:t>line</a:t>
            </a:r>
            <a:r>
              <a:rPr lang="ko-KR" altLang="en-US" dirty="0"/>
              <a:t>을 학습하고</a:t>
            </a:r>
            <a:r>
              <a:rPr lang="en-US" altLang="ko-KR" dirty="0"/>
              <a:t>, </a:t>
            </a:r>
            <a:r>
              <a:rPr lang="ko-KR" altLang="en-US" dirty="0"/>
              <a:t>그 다음 이미지의 </a:t>
            </a:r>
            <a:r>
              <a:rPr lang="en-US" altLang="ko-KR" dirty="0"/>
              <a:t>high-level</a:t>
            </a:r>
            <a:r>
              <a:rPr lang="ko-KR" altLang="en-US" dirty="0"/>
              <a:t> 표현을 습득한다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시각적 이미지를 분석하는 데 주로 사용되는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알고리즘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31FE801-2CE3-B44C-8693-0054D519903F}"/>
              </a:ext>
            </a:extLst>
          </p:cNvPr>
          <p:cNvSpPr txBox="1">
            <a:spLocks/>
          </p:cNvSpPr>
          <p:nvPr/>
        </p:nvSpPr>
        <p:spPr>
          <a:xfrm>
            <a:off x="2048758" y="5395898"/>
            <a:ext cx="6570134" cy="174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Picture 2" descr="http://t1.daumcdn.net/thumb/R1280x0/?fname=http://t1.daumcdn.net/brunch/service/user/3mAn/image/rZnTqgM9Ry1fGoaZmI75EzsPYk0.png">
            <a:extLst>
              <a:ext uri="{FF2B5EF4-FFF2-40B4-BE49-F238E27FC236}">
                <a16:creationId xmlns:a16="http://schemas.microsoft.com/office/drawing/2014/main" id="{9CA68FA8-F9CA-F644-814E-F73AC471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87" y="3249886"/>
            <a:ext cx="90582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4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4986"/>
            <a:ext cx="8325264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합성곱</a:t>
            </a:r>
            <a:r>
              <a:rPr kumimoji="1" lang="en-US" altLang="ko-KR" dirty="0"/>
              <a:t>(convolutional)</a:t>
            </a:r>
            <a:r>
              <a:rPr kumimoji="1" lang="ko-KR" altLang="en-US" dirty="0"/>
              <a:t> 계층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필터를 이용해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수행한다</a:t>
            </a:r>
            <a:r>
              <a:rPr lang="en-US" altLang="ko-KR" dirty="0"/>
              <a:t>.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ko-KR" altLang="en-US" dirty="0"/>
              <a:t>커널 </a:t>
            </a:r>
            <a:r>
              <a:rPr lang="en-US" altLang="ko-KR" dirty="0"/>
              <a:t>=</a:t>
            </a:r>
            <a:r>
              <a:rPr lang="ko-KR" altLang="en-US" dirty="0"/>
              <a:t> 가중치</a:t>
            </a:r>
            <a:r>
              <a:rPr lang="en-US" altLang="ko-KR" dirty="0"/>
              <a:t>)</a:t>
            </a:r>
            <a:r>
              <a:rPr lang="ko-KR" altLang="en-US" dirty="0"/>
              <a:t>의 윈도우를 일정 간격으로 이동해가며 입력 데이터에 적용한다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딥러닝과</a:t>
            </a:r>
            <a:r>
              <a:rPr lang="ko-KR" altLang="en-US" dirty="0"/>
              <a:t> 달리 </a:t>
            </a:r>
            <a:r>
              <a:rPr kumimoji="1" lang="ko-KR" altLang="en-US" dirty="0"/>
              <a:t>데이터 형상이 유지됨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58BFC-DEA0-1B47-A482-E9361E9C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41" y="3795373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4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6BB-5E0F-3E4A-A73D-48FA7A3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핵심인 두 계층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EA0B2-CA59-EA47-8EDD-9F31CDA7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92" y="1674146"/>
            <a:ext cx="8933469" cy="3880773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풀링</a:t>
            </a:r>
            <a:r>
              <a:rPr kumimoji="1" lang="en-US" altLang="ko-KR" dirty="0"/>
              <a:t>(pooling)</a:t>
            </a:r>
            <a:r>
              <a:rPr kumimoji="1" lang="ko-KR" altLang="en-US" dirty="0"/>
              <a:t> 계층 </a:t>
            </a:r>
            <a:endParaRPr kumimoji="1" lang="en-US" altLang="ko-KR" dirty="0"/>
          </a:p>
          <a:p>
            <a:pPr lvl="1"/>
            <a:r>
              <a:rPr lang="ko-KR" altLang="en-US" dirty="0"/>
              <a:t> </a:t>
            </a:r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 데이터의 세로 및 가로 방향의 공간을 줄이는 연산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풀링에는</a:t>
            </a:r>
            <a:r>
              <a:rPr lang="ko-KR" altLang="en-US" dirty="0"/>
              <a:t> 최대 </a:t>
            </a:r>
            <a:r>
              <a:rPr lang="ko-KR" altLang="en-US" dirty="0" err="1"/>
              <a:t>풀링</a:t>
            </a:r>
            <a:r>
              <a:rPr lang="en-US" altLang="ko-KR" dirty="0"/>
              <a:t>(Max Pooling), 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최대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영역에서 최댓값을 취하는 연산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풀링은</a:t>
            </a:r>
            <a:r>
              <a:rPr lang="ko-KR" altLang="en-US" dirty="0"/>
              <a:t> 대상 영역의 평균을 계산한다</a:t>
            </a:r>
            <a:r>
              <a:rPr lang="en-US" altLang="ko-KR" dirty="0"/>
              <a:t>. </a:t>
            </a:r>
            <a:r>
              <a:rPr lang="ko-KR" altLang="en-US" dirty="0"/>
              <a:t>이미지 인식 분야에서는 주로 최대 </a:t>
            </a:r>
            <a:r>
              <a:rPr lang="ko-KR" altLang="en-US" dirty="0" err="1"/>
              <a:t>풀링을</a:t>
            </a:r>
            <a:r>
              <a:rPr lang="ko-KR" altLang="en-US" dirty="0"/>
              <a:t> 사용한다</a:t>
            </a:r>
            <a:r>
              <a:rPr lang="en-US" altLang="ko-KR" dirty="0"/>
              <a:t>. </a:t>
            </a:r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EA005-69D0-2741-9113-3F3EF855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3" y="4351866"/>
            <a:ext cx="508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5BB04-6E10-C64C-932F-033D256B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에 적용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432895-75E4-CC48-A4AD-3254578BF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533" y="3035435"/>
            <a:ext cx="8596312" cy="31309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F57599E-2584-B849-8923-25E3B33B3A2F}"/>
              </a:ext>
            </a:extLst>
          </p:cNvPr>
          <p:cNvSpPr txBox="1">
            <a:spLocks/>
          </p:cNvSpPr>
          <p:nvPr/>
        </p:nvSpPr>
        <p:spPr>
          <a:xfrm>
            <a:off x="677334" y="1821220"/>
            <a:ext cx="9315078" cy="9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합성곱층과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풀링층을</a:t>
            </a:r>
            <a:r>
              <a:rPr kumimoji="1" lang="ko-KR" altLang="en-US" dirty="0"/>
              <a:t> 거쳐 사이즈를 </a:t>
            </a:r>
            <a:r>
              <a:rPr kumimoji="1" lang="ko-KR" altLang="en-US" dirty="0" err="1"/>
              <a:t>줄인뒤</a:t>
            </a:r>
            <a:r>
              <a:rPr kumimoji="1" lang="en-US" altLang="ko-KR" dirty="0"/>
              <a:t>, fully Connected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최종결과값</a:t>
            </a:r>
            <a:r>
              <a:rPr kumimoji="1" lang="ko-KR" altLang="en-US" dirty="0"/>
              <a:t> 도출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softmax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140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726BE-CF93-9241-987E-EF274F60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읽어보기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F59DB-BA59-8844-B647-B605D9EB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https://codeonweb.com/entry/f50e23df-0f23-4e56-95a6-efb9981716f7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https://tensorflow.blog/5-%ED%85%90%EC%84%9C%ED%94%8C%EB%A1%9C%EC%9A%B0-%EB%8B%A4%EC%A4%91-%EB%A0%88%EC%9D%B4%EC%96%B4-%EB%89%B4%EB%9F%B4-%EB%84%A4%ED%8A%B8%EC%9B%8C%ED%81%AC-first-contact-with-tensorflow/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2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1897C-527C-6E47-8826-9F9A2250505E}"/>
              </a:ext>
            </a:extLst>
          </p:cNvPr>
          <p:cNvSpPr txBox="1"/>
          <p:nvPr/>
        </p:nvSpPr>
        <p:spPr>
          <a:xfrm>
            <a:off x="928448" y="1676275"/>
            <a:ext cx="834555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Dataset loading</a:t>
            </a:r>
          </a:p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Set up model</a:t>
            </a:r>
          </a:p>
          <a:p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784])</a:t>
            </a:r>
          </a:p>
          <a:p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([784, 10]))</a:t>
            </a:r>
          </a:p>
          <a:p>
            <a:r>
              <a:rPr kumimoji="1" lang="en-US" altLang="ko-KR" dirty="0"/>
              <a:t>b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([10]))</a:t>
            </a:r>
          </a:p>
          <a:p>
            <a:r>
              <a:rPr kumimoji="1" lang="en-US" altLang="ko-KR" dirty="0"/>
              <a:t>y = </a:t>
            </a:r>
            <a:r>
              <a:rPr kumimoji="1" lang="en-US" altLang="ko-KR" dirty="0" err="1"/>
              <a:t>tf.nn.softmax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(x, W) + b)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y_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10])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cross_entropy</a:t>
            </a:r>
            <a:r>
              <a:rPr kumimoji="1" lang="en-US" altLang="ko-KR" dirty="0"/>
              <a:t> = -</a:t>
            </a:r>
            <a:r>
              <a:rPr kumimoji="1" lang="en-US" altLang="ko-KR" dirty="0" err="1"/>
              <a:t>tf.reduce_sum</a:t>
            </a:r>
            <a:r>
              <a:rPr kumimoji="1" lang="en-US" altLang="ko-KR" dirty="0"/>
              <a:t>(y_*</a:t>
            </a:r>
            <a:r>
              <a:rPr kumimoji="1" lang="en-US" altLang="ko-KR" dirty="0" err="1"/>
              <a:t>tf.log</a:t>
            </a:r>
            <a:r>
              <a:rPr kumimoji="1" lang="en-US" altLang="ko-KR" dirty="0"/>
              <a:t>(y))</a:t>
            </a:r>
          </a:p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tf.train.GradientDescentOptimizer</a:t>
            </a:r>
            <a:r>
              <a:rPr kumimoji="1" lang="en-US" altLang="ko-KR" dirty="0"/>
              <a:t>(0.01).minimize(</a:t>
            </a:r>
            <a:r>
              <a:rPr kumimoji="1" lang="en-US" altLang="ko-KR" dirty="0" err="1"/>
              <a:t>cross_entropy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1BAF42F-E9CE-7344-BF3A-7A678226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ko-KR" altLang="en-US" dirty="0"/>
              <a:t>오늘의 목표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아래 코드 이해하기</a:t>
            </a:r>
          </a:p>
        </p:txBody>
      </p:sp>
    </p:spTree>
    <p:extLst>
      <p:ext uri="{BB962C8B-B14F-4D97-AF65-F5344CB8AC3E}">
        <p14:creationId xmlns:p14="http://schemas.microsoft.com/office/powerpoint/2010/main" val="61343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16938-4E30-C547-98C1-16AFFC639323}"/>
              </a:ext>
            </a:extLst>
          </p:cNvPr>
          <p:cNvSpPr txBox="1"/>
          <p:nvPr/>
        </p:nvSpPr>
        <p:spPr>
          <a:xfrm>
            <a:off x="1059751" y="1260389"/>
            <a:ext cx="85947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Session</a:t>
            </a:r>
          </a:p>
          <a:p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Learning</a:t>
            </a:r>
          </a:p>
          <a:p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Validation</a:t>
            </a:r>
          </a:p>
          <a:p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</a:t>
            </a:r>
          </a:p>
          <a:p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Result should be approximately 91%.</a:t>
            </a:r>
          </a:p>
          <a:p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438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684C0-2B4D-9C4B-A842-758EBCAA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소프트맥스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5A44F-F8C1-934B-AC51-C6C308A5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4321"/>
            <a:ext cx="8596668" cy="4497042"/>
          </a:xfrm>
        </p:spPr>
        <p:txBody>
          <a:bodyPr/>
          <a:lstStyle/>
          <a:p>
            <a:r>
              <a:rPr lang="ko-KR" altLang="en-US" dirty="0"/>
              <a:t>뉴런의 출력 값을 </a:t>
            </a:r>
            <a:r>
              <a:rPr lang="ko-KR" altLang="en-US" dirty="0" err="1"/>
              <a:t>정규화하는</a:t>
            </a:r>
            <a:r>
              <a:rPr lang="ko-KR" altLang="en-US" dirty="0"/>
              <a:t> 함수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멀티 클래스</a:t>
            </a:r>
            <a:r>
              <a:rPr lang="en-US" altLang="ko-KR" dirty="0"/>
              <a:t>(multi-class) </a:t>
            </a:r>
            <a:r>
              <a:rPr lang="ko-KR" altLang="en-US" dirty="0"/>
              <a:t>분류인 경우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함수를 자주 사용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lvl="1"/>
            <a:r>
              <a:rPr lang="ko-KR" altLang="en-US" i="1" dirty="0" err="1"/>
              <a:t>다변량</a:t>
            </a:r>
            <a:r>
              <a:rPr lang="ko-KR" altLang="en-US" i="1" dirty="0"/>
              <a:t> </a:t>
            </a:r>
            <a:r>
              <a:rPr lang="ko-KR" altLang="en-US" i="1" dirty="0" err="1"/>
              <a:t>로지스틱</a:t>
            </a:r>
            <a:endParaRPr kumimoji="1"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분류별로</a:t>
            </a:r>
            <a:r>
              <a:rPr lang="ko-KR" altLang="en-US" dirty="0"/>
              <a:t> 결과 값을 구한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0~1</a:t>
            </a:r>
            <a:r>
              <a:rPr lang="ko-KR" altLang="en-US" dirty="0"/>
              <a:t> 사이의 값으로 변환해주는 함수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확률화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51A3B3-B2FA-B745-AA50-1488002BC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96" r="2204" b="23496"/>
          <a:stretch/>
        </p:blipFill>
        <p:spPr>
          <a:xfrm>
            <a:off x="318671" y="3792842"/>
            <a:ext cx="7773558" cy="18825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BEB8A3-D4FC-F345-A95C-D1D10ED0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29" y="2524740"/>
            <a:ext cx="4099771" cy="37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3E32D-2059-3F49-AB35-12DEB5AA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크로스 엔트로피 </a:t>
            </a:r>
            <a:r>
              <a:rPr kumimoji="1" lang="ko-KR" altLang="en-US" dirty="0" err="1"/>
              <a:t>손실함수란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56878-FA3C-E145-B3FC-0F5B05F1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신경망의 </a:t>
            </a:r>
            <a:r>
              <a:rPr kumimoji="1" lang="ko-KR" altLang="en-US" dirty="0" err="1"/>
              <a:t>손실함수로</a:t>
            </a:r>
            <a:r>
              <a:rPr kumimoji="1" lang="ko-KR" altLang="en-US" dirty="0"/>
              <a:t> 사용되는 함수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손실함수란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모델의 결과 값과 실제 대상 값 사이의 차이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 이 간극을 줄이는 과정이 학습이다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00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76D52-9FFC-9B44-BB3D-A4F6B48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5C75B-0AC5-144B-AB38-BB8C35C6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텐서플로우의</a:t>
            </a:r>
            <a:r>
              <a:rPr lang="ko-KR" altLang="en-US" dirty="0"/>
              <a:t> 기본적인 내용을 연습을 목적으로 하는 </a:t>
            </a:r>
            <a:r>
              <a:rPr lang="ko-KR" altLang="en-US" dirty="0" err="1"/>
              <a:t>튜토리얼용</a:t>
            </a:r>
            <a:r>
              <a:rPr lang="ko-KR" altLang="en-US" dirty="0"/>
              <a:t> 데이터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Tenserflow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 쉽게 </a:t>
            </a:r>
            <a:r>
              <a:rPr lang="en-US" altLang="ko-KR" dirty="0"/>
              <a:t>load</a:t>
            </a:r>
            <a:r>
              <a:rPr lang="ko-KR" altLang="en-US" dirty="0"/>
              <a:t>해올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참조 </a:t>
            </a:r>
            <a:r>
              <a:rPr lang="en-US" altLang="ko-KR" dirty="0"/>
              <a:t>https://</a:t>
            </a:r>
            <a:r>
              <a:rPr lang="en-US" altLang="ko-KR" dirty="0" err="1"/>
              <a:t>github.com</a:t>
            </a:r>
            <a:r>
              <a:rPr lang="en-US" altLang="ko-KR" dirty="0"/>
              <a:t>/</a:t>
            </a:r>
            <a:r>
              <a:rPr lang="en-US" altLang="ko-KR" dirty="0" err="1"/>
              <a:t>tensorflow</a:t>
            </a:r>
            <a:r>
              <a:rPr lang="en-US" altLang="ko-KR" dirty="0"/>
              <a:t>/</a:t>
            </a:r>
            <a:r>
              <a:rPr lang="en-US" altLang="ko-KR" dirty="0" err="1"/>
              <a:t>tensorflow</a:t>
            </a:r>
            <a:r>
              <a:rPr lang="en-US" altLang="ko-KR" dirty="0"/>
              <a:t>/tree/master/</a:t>
            </a:r>
            <a:r>
              <a:rPr lang="en-US" altLang="ko-KR" dirty="0" err="1"/>
              <a:t>tensorflow</a:t>
            </a:r>
            <a:r>
              <a:rPr lang="en-US" altLang="ko-KR" dirty="0"/>
              <a:t>/examples/tutorials/</a:t>
            </a:r>
            <a:r>
              <a:rPr lang="en-US" altLang="ko-KR" dirty="0" err="1"/>
              <a:t>mnist</a:t>
            </a:r>
            <a:endParaRPr lang="en-US" altLang="ko-KR" dirty="0"/>
          </a:p>
          <a:p>
            <a:r>
              <a:rPr kumimoji="1" lang="en-US" altLang="ko-KR" dirty="0"/>
              <a:t>28</a:t>
            </a:r>
            <a:r>
              <a:rPr kumimoji="1" lang="ko-KR" altLang="en-US" dirty="0"/>
              <a:t> </a:t>
            </a:r>
            <a:r>
              <a:rPr kumimoji="1" lang="en-US" altLang="ko-KR" dirty="0"/>
              <a:t>X 28(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 </a:t>
            </a:r>
            <a:r>
              <a:rPr kumimoji="1" lang="en-US" altLang="ko-KR" dirty="0"/>
              <a:t>784)</a:t>
            </a:r>
            <a:r>
              <a:rPr kumimoji="1" lang="ko-KR" altLang="en-US" dirty="0"/>
              <a:t> 크기의 </a:t>
            </a:r>
            <a:r>
              <a:rPr kumimoji="1" lang="en-US" altLang="ko-KR" dirty="0"/>
              <a:t>0~9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손글씨가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array</a:t>
            </a:r>
            <a:r>
              <a:rPr kumimoji="1" lang="ko-KR" altLang="en-US" dirty="0"/>
              <a:t>로 들어있다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51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B2C1D-C499-8149-85DB-54937365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 가져오기</a:t>
            </a:r>
            <a:r>
              <a:rPr kumimoji="1" lang="en-US" altLang="ko-KR" dirty="0"/>
              <a:t>(load)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29943-50BD-D94B-A8C2-8658294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1600" dirty="0"/>
              <a:t>from </a:t>
            </a:r>
            <a:r>
              <a:rPr kumimoji="1" lang="en-US" altLang="ko-KR" sz="1600" dirty="0" err="1"/>
              <a:t>tensorflow.examples.tutorials.mnist</a:t>
            </a:r>
            <a:r>
              <a:rPr kumimoji="1" lang="en-US" altLang="ko-KR" sz="1600" dirty="0"/>
              <a:t> import </a:t>
            </a:r>
            <a:r>
              <a:rPr kumimoji="1" lang="en-US" altLang="ko-KR" sz="1600" dirty="0" err="1"/>
              <a:t>input_data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 err="1"/>
              <a:t>mnist</a:t>
            </a:r>
            <a:r>
              <a:rPr kumimoji="1" lang="en-US" altLang="ko-KR" sz="1600" dirty="0"/>
              <a:t> = </a:t>
            </a:r>
            <a:r>
              <a:rPr kumimoji="1" lang="en-US" altLang="ko-KR" sz="1600" dirty="0" err="1"/>
              <a:t>input_data.</a:t>
            </a:r>
            <a:r>
              <a:rPr kumimoji="1" lang="en-US" altLang="ko-KR" sz="1600" b="1" dirty="0" err="1"/>
              <a:t>read_data_sets</a:t>
            </a:r>
            <a:r>
              <a:rPr kumimoji="1" lang="en-US" altLang="ko-KR" sz="1600" dirty="0"/>
              <a:t>("./samples/</a:t>
            </a:r>
            <a:r>
              <a:rPr kumimoji="1" lang="en-US" altLang="ko-KR" sz="1600" dirty="0" err="1"/>
              <a:t>MNIST_data</a:t>
            </a:r>
            <a:r>
              <a:rPr kumimoji="1" lang="en-US" altLang="ko-KR" sz="1600" dirty="0"/>
              <a:t>/", </a:t>
            </a:r>
            <a:r>
              <a:rPr kumimoji="1" lang="en-US" altLang="ko-KR" sz="1600" dirty="0" err="1"/>
              <a:t>one_hot</a:t>
            </a:r>
            <a:r>
              <a:rPr kumimoji="1" lang="en-US" altLang="ko-KR" sz="1600" dirty="0"/>
              <a:t>=True)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FFE44-7347-3747-860C-AA76746D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88" y="3289300"/>
            <a:ext cx="4889500" cy="210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E2086B-9DEB-EC48-BF20-4968026B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84" y="5397500"/>
            <a:ext cx="7188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63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{CA0A1BBC-76A1-394C-905A-46852F320BA6}tf10001060</Template>
  <TotalTime>3128</TotalTime>
  <Words>1682</Words>
  <Application>Microsoft Macintosh PowerPoint</Application>
  <PresentationFormat>와이드스크린</PresentationFormat>
  <Paragraphs>236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HY그래픽M</vt:lpstr>
      <vt:lpstr>Arial</vt:lpstr>
      <vt:lpstr>Trebuchet MS</vt:lpstr>
      <vt:lpstr>Wingdings 3</vt:lpstr>
      <vt:lpstr>패싯</vt:lpstr>
      <vt:lpstr>Python 수업 5회차</vt:lpstr>
      <vt:lpstr>지난시간 – graph의 assert 는 예외처리..</vt:lpstr>
      <vt:lpstr>지난시간 – 로지스틱 회귀</vt:lpstr>
      <vt:lpstr>오늘의 목표 – 아래 코드 이해하기</vt:lpstr>
      <vt:lpstr>PowerPoint 프레젠테이션</vt:lpstr>
      <vt:lpstr>소프트맥스 회귀란?</vt:lpstr>
      <vt:lpstr>크로스 엔트로피 손실함수란?</vt:lpstr>
      <vt:lpstr>Mnist란?</vt:lpstr>
      <vt:lpstr>Mnist 가져오기(load)</vt:lpstr>
      <vt:lpstr>Mnist dataset 파악하기 – 데이터 크기</vt:lpstr>
      <vt:lpstr>Mnist dataset 파악하기 – 그림으로</vt:lpstr>
      <vt:lpstr>프로그램 짜보기 – 1. Dataset loading </vt:lpstr>
      <vt:lpstr>프로그램 짜보기 – 1. Dataset loading </vt:lpstr>
      <vt:lpstr>프로그램 짜보기 – 2. 모델 구현</vt:lpstr>
      <vt:lpstr>프로그램 짜보기 – 2. 모델 구현</vt:lpstr>
      <vt:lpstr>프로그램 짜보기 – 3. 학습 구현</vt:lpstr>
      <vt:lpstr>프로그램 짜보기 – 3. 학습 구현</vt:lpstr>
      <vt:lpstr>프로그램 짜보기 – 4. 변수 초기화</vt:lpstr>
      <vt:lpstr>프로그램 짜보기 – 5. 세션 실행</vt:lpstr>
      <vt:lpstr>프로그램 짜보기 – 6. 학습 실행</vt:lpstr>
      <vt:lpstr>프로그램 짜보기 – 7. 모델 평가하기</vt:lpstr>
      <vt:lpstr>프로그램 짜보기 – 8. 결과 출력</vt:lpstr>
      <vt:lpstr>오늘의 목표 – 전체 다시 보기</vt:lpstr>
      <vt:lpstr>PowerPoint 프레젠테이션</vt:lpstr>
      <vt:lpstr>결과 분석.</vt:lpstr>
      <vt:lpstr>다음시간 숙제1</vt:lpstr>
      <vt:lpstr>숙제2</vt:lpstr>
      <vt:lpstr>숙제3 –최소 아래의 개념 이해하고 오기</vt:lpstr>
      <vt:lpstr>합성곱 신경망 (CNN)</vt:lpstr>
      <vt:lpstr>합성곱 신경망(CNN) 이란?</vt:lpstr>
      <vt:lpstr>CNN의 핵심인 두 계층</vt:lpstr>
      <vt:lpstr>CNN의 핵심인 두 계층</vt:lpstr>
      <vt:lpstr>Mnist에 적용</vt:lpstr>
      <vt:lpstr>읽어보기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20</cp:revision>
  <dcterms:created xsi:type="dcterms:W3CDTF">2018-12-12T06:17:51Z</dcterms:created>
  <dcterms:modified xsi:type="dcterms:W3CDTF">2018-12-16T11:38:36Z</dcterms:modified>
</cp:coreProperties>
</file>